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2"/>
  </p:notesMasterIdLst>
  <p:sldIdLst>
    <p:sldId id="256" r:id="rId2"/>
    <p:sldId id="260" r:id="rId3"/>
    <p:sldId id="281" r:id="rId4"/>
    <p:sldId id="264" r:id="rId5"/>
    <p:sldId id="298" r:id="rId6"/>
    <p:sldId id="257" r:id="rId7"/>
    <p:sldId id="283" r:id="rId8"/>
    <p:sldId id="299" r:id="rId9"/>
    <p:sldId id="284" r:id="rId10"/>
    <p:sldId id="285" r:id="rId11"/>
    <p:sldId id="300" r:id="rId12"/>
    <p:sldId id="286" r:id="rId13"/>
    <p:sldId id="287" r:id="rId14"/>
    <p:sldId id="301" r:id="rId15"/>
    <p:sldId id="288" r:id="rId16"/>
    <p:sldId id="289" r:id="rId17"/>
    <p:sldId id="302" r:id="rId18"/>
    <p:sldId id="290" r:id="rId19"/>
    <p:sldId id="291" r:id="rId20"/>
    <p:sldId id="304" r:id="rId21"/>
    <p:sldId id="292" r:id="rId22"/>
    <p:sldId id="293" r:id="rId23"/>
    <p:sldId id="305" r:id="rId24"/>
    <p:sldId id="294" r:id="rId25"/>
    <p:sldId id="295" r:id="rId26"/>
    <p:sldId id="306" r:id="rId27"/>
    <p:sldId id="296" r:id="rId28"/>
    <p:sldId id="297" r:id="rId29"/>
    <p:sldId id="269" r:id="rId30"/>
    <p:sldId id="280" r:id="rId31"/>
  </p:sldIdLst>
  <p:sldSz cx="9144000" cy="5143500" type="screen16x9"/>
  <p:notesSz cx="6858000" cy="9144000"/>
  <p:embeddedFontLst>
    <p:embeddedFont>
      <p:font typeface="Advent Pro Light" panose="020B0604020202020204" charset="0"/>
      <p:regular r:id="rId33"/>
      <p:bold r:id="rId34"/>
    </p:embeddedFont>
    <p:embeddedFont>
      <p:font typeface="Anton" pitchFamily="2" charset="0"/>
      <p:regular r:id="rId35"/>
    </p:embeddedFont>
    <p:embeddedFont>
      <p:font typeface="Fira Sans Condensed Light" panose="020B0403050000020004" pitchFamily="34" charset="0"/>
      <p:regular r:id="rId36"/>
      <p:bold r:id="rId37"/>
      <p:italic r:id="rId38"/>
      <p:boldItalic r:id="rId39"/>
    </p:embeddedFont>
    <p:embeddedFont>
      <p:font typeface="Rajdhani"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1FA972-32BF-4475-849A-B1D6A8C42333}">
  <a:tblStyle styleId="{311FA972-32BF-4475-849A-B1D6A8C423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345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415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510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409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09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254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239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058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668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22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442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950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435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257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067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549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107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355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555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75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84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075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106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288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4300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1617194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7" r:id="rId5"/>
    <p:sldLayoutId id="2147483659" r:id="rId6"/>
    <p:sldLayoutId id="2147483666" r:id="rId7"/>
    <p:sldLayoutId id="2147483667"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latin typeface="Rajdhani"/>
                <a:ea typeface="Rajdhani"/>
                <a:cs typeface="Rajdhani"/>
                <a:sym typeface="Rajdhani"/>
              </a:rPr>
              <a:t>ML</a:t>
            </a:r>
            <a:r>
              <a:rPr lang="en" sz="4800" dirty="0">
                <a:latin typeface="Rajdhani"/>
                <a:ea typeface="Rajdhani"/>
                <a:cs typeface="Rajdhani"/>
                <a:sym typeface="Rajdhani"/>
              </a:rPr>
              <a:t> </a:t>
            </a:r>
            <a:br>
              <a:rPr lang="en" sz="4800" dirty="0">
                <a:latin typeface="Rajdhani"/>
                <a:ea typeface="Rajdhani"/>
                <a:cs typeface="Rajdhani"/>
                <a:sym typeface="Rajdhani"/>
              </a:rPr>
            </a:br>
            <a:r>
              <a:rPr lang="en" sz="4800" dirty="0">
                <a:latin typeface="Rajdhani"/>
                <a:ea typeface="Rajdhani"/>
                <a:cs typeface="Rajdhani"/>
                <a:sym typeface="Rajdhani"/>
              </a:rPr>
              <a:t>Summer School</a:t>
            </a:r>
            <a:endParaRPr sz="4800" dirty="0">
              <a:latin typeface="Rajdhani"/>
              <a:ea typeface="Rajdhani"/>
              <a:cs typeface="Rajdhani"/>
              <a:sym typeface="Rajdhani"/>
            </a:endParaRPr>
          </a:p>
        </p:txBody>
      </p:sp>
      <p:sp>
        <p:nvSpPr>
          <p:cNvPr id="103" name="Google Shape;103;p24"/>
          <p:cNvSpPr txBox="1">
            <a:spLocks noGrp="1"/>
          </p:cNvSpPr>
          <p:nvPr>
            <p:ph type="subTitle" idx="1"/>
          </p:nvPr>
        </p:nvSpPr>
        <p:spPr>
          <a:xfrm>
            <a:off x="815512" y="356995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Fira Sans Condensed Light"/>
                <a:ea typeface="Fira Sans Condensed Light"/>
                <a:cs typeface="Fira Sans Condensed Light"/>
                <a:sym typeface="Fira Sans Condensed Light"/>
              </a:rPr>
              <a:t>Industrial Training</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295923" y="219217"/>
            <a:ext cx="4197350" cy="4319530"/>
          </a:xfrm>
          <a:prstGeom prst="rect">
            <a:avLst/>
          </a:prstGeom>
          <a:noFill/>
          <a:ln>
            <a:noFill/>
          </a:ln>
        </p:spPr>
      </p:pic>
      <p:pic>
        <p:nvPicPr>
          <p:cNvPr id="1036" name="Picture 12" descr="Amazon logo PNG">
            <a:extLst>
              <a:ext uri="{FF2B5EF4-FFF2-40B4-BE49-F238E27FC236}">
                <a16:creationId xmlns:a16="http://schemas.microsoft.com/office/drawing/2014/main" id="{A69B818A-F73E-899D-31BD-5FD9EB415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9873" y="131965"/>
            <a:ext cx="1066800" cy="3604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3078" name="Picture 6" descr="Training Deep Neural Networks. Deep Learning Accessories | by Ravindra  Parmar | Towards Data Science">
            <a:extLst>
              <a:ext uri="{FF2B5EF4-FFF2-40B4-BE49-F238E27FC236}">
                <a16:creationId xmlns:a16="http://schemas.microsoft.com/office/drawing/2014/main" id="{BC857B2C-A2AD-9670-74AE-708EFAF5E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5943"/>
            <a:ext cx="9144000" cy="401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11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DIMENTIONALITY REDUCTION</a:t>
            </a:r>
            <a:endParaRPr sz="4000" dirty="0"/>
          </a:p>
        </p:txBody>
      </p:sp>
      <p:sp>
        <p:nvSpPr>
          <p:cNvPr id="176" name="Google Shape;176;p30"/>
          <p:cNvSpPr txBox="1">
            <a:spLocks noGrp="1"/>
          </p:cNvSpPr>
          <p:nvPr>
            <p:ph type="title" idx="2"/>
          </p:nvPr>
        </p:nvSpPr>
        <p:spPr>
          <a:xfrm>
            <a:off x="4849170" y="1001125"/>
            <a:ext cx="228315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85909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000" dirty="0"/>
              <a:t>Dimensionality Reduction</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2000" dirty="0">
                <a:solidFill>
                  <a:schemeClr val="lt2"/>
                </a:solidFill>
              </a:rPr>
              <a:t>In machine learning classification problems, there are often too many factors on the basis of which the final classification is done. These factors are basically variables called features. The higher the number of features, the harder it gets to visualize the training set and then work on it. Sometimes, most of these features are correlated, and hence redundant. This is where dimensionality reduction algorithms come into play. Dimensionality reduction is the process of reducing the number of random variables under consideration, by obtaining a set of principal variables. It can be divided into feature selection and feature extraction.</a:t>
            </a:r>
          </a:p>
        </p:txBody>
      </p:sp>
    </p:spTree>
    <p:extLst>
      <p:ext uri="{BB962C8B-B14F-4D97-AF65-F5344CB8AC3E}">
        <p14:creationId xmlns:p14="http://schemas.microsoft.com/office/powerpoint/2010/main" val="1598235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4098" name="Picture 2" descr="Feature reduction Definition | DeepAI">
            <a:extLst>
              <a:ext uri="{FF2B5EF4-FFF2-40B4-BE49-F238E27FC236}">
                <a16:creationId xmlns:a16="http://schemas.microsoft.com/office/drawing/2014/main" id="{ACE4003B-05FB-C7CF-2DE2-06AC89CAD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7" y="0"/>
            <a:ext cx="51149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163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400" dirty="0"/>
              <a:t>UNSUPERVISED LEARNING</a:t>
            </a:r>
            <a:endParaRPr sz="4400" dirty="0"/>
          </a:p>
        </p:txBody>
      </p:sp>
      <p:sp>
        <p:nvSpPr>
          <p:cNvPr id="176" name="Google Shape;176;p30"/>
          <p:cNvSpPr txBox="1">
            <a:spLocks noGrp="1"/>
          </p:cNvSpPr>
          <p:nvPr>
            <p:ph type="title" idx="2"/>
          </p:nvPr>
        </p:nvSpPr>
        <p:spPr>
          <a:xfrm>
            <a:off x="4849170" y="1001125"/>
            <a:ext cx="2270958"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469336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000" dirty="0"/>
              <a:t>Unsupervised Learning</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2000" dirty="0">
                <a:solidFill>
                  <a:schemeClr val="lt2"/>
                </a:solidFill>
              </a:rPr>
              <a:t>As the name suggests, unsupervised learning is a machine learning technique in which models are not supervised using training dataset. Instead, models itself find the hidden patterns and insights from the given data. It can be compared to learning which takes place in the human brain while learning new things. It can be defined as:</a:t>
            </a:r>
          </a:p>
          <a:p>
            <a:pPr marL="0" lvl="0" indent="0" algn="l" rtl="0">
              <a:spcBef>
                <a:spcPts val="1600"/>
              </a:spcBef>
              <a:spcAft>
                <a:spcPts val="1600"/>
              </a:spcAft>
              <a:buNone/>
            </a:pPr>
            <a:r>
              <a:rPr lang="en-US" sz="1800" b="1" i="1" dirty="0">
                <a:solidFill>
                  <a:schemeClr val="lt2"/>
                </a:solidFill>
              </a:rPr>
              <a:t>“Unsupervised learning is a type of machine learning in which models are trained using unlabeled dataset and are allowed to act on that data without any supervision.”</a:t>
            </a:r>
          </a:p>
        </p:txBody>
      </p:sp>
    </p:spTree>
    <p:extLst>
      <p:ext uri="{BB962C8B-B14F-4D97-AF65-F5344CB8AC3E}">
        <p14:creationId xmlns:p14="http://schemas.microsoft.com/office/powerpoint/2010/main" val="445077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5122" name="Picture 2" descr="Supervised Machine learning">
            <a:extLst>
              <a:ext uri="{FF2B5EF4-FFF2-40B4-BE49-F238E27FC236}">
                <a16:creationId xmlns:a16="http://schemas.microsoft.com/office/drawing/2014/main" id="{4A658BE3-C78D-9357-CE6B-78B5BF88C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977" y="413238"/>
            <a:ext cx="8634046" cy="431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848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dirty="0"/>
              <a:t>PROBABLISTIC GRAPHICAL MODEL</a:t>
            </a:r>
            <a:endParaRPr sz="4800" dirty="0"/>
          </a:p>
        </p:txBody>
      </p:sp>
      <p:sp>
        <p:nvSpPr>
          <p:cNvPr id="176" name="Google Shape;176;p30"/>
          <p:cNvSpPr txBox="1">
            <a:spLocks noGrp="1"/>
          </p:cNvSpPr>
          <p:nvPr>
            <p:ph type="title" idx="2"/>
          </p:nvPr>
        </p:nvSpPr>
        <p:spPr>
          <a:xfrm>
            <a:off x="4849170" y="1001125"/>
            <a:ext cx="2514798"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71052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Probabilistic Graphical Model</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2000" dirty="0">
                <a:solidFill>
                  <a:schemeClr val="lt2"/>
                </a:solidFill>
              </a:rPr>
              <a:t>Statistical models that encode complex joint multivariate probability distributions using graphs. In other words, PGMs capture conditional independence relationships between interacting random variables. This is beneficial since a lot of knowledge on graphs has been gathered over the years in various domains, especially on separating subsets, cliques and functions on graphs. This knowledge can be reused in PGMs. Furthermore, one can easily visualize PGMs and get a quick overview of the model structure.</a:t>
            </a:r>
            <a:endParaRPr sz="2000" dirty="0">
              <a:solidFill>
                <a:schemeClr val="lt2"/>
              </a:solidFill>
            </a:endParaRPr>
          </a:p>
        </p:txBody>
      </p:sp>
    </p:spTree>
    <p:extLst>
      <p:ext uri="{BB962C8B-B14F-4D97-AF65-F5344CB8AC3E}">
        <p14:creationId xmlns:p14="http://schemas.microsoft.com/office/powerpoint/2010/main" val="3677689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6146" name="Picture 2">
            <a:extLst>
              <a:ext uri="{FF2B5EF4-FFF2-40B4-BE49-F238E27FC236}">
                <a16:creationId xmlns:a16="http://schemas.microsoft.com/office/drawing/2014/main" id="{F3EDDE83-9117-0F27-FFA4-7E225B5F37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456"/>
          <a:stretch/>
        </p:blipFill>
        <p:spPr bwMode="auto">
          <a:xfrm>
            <a:off x="1523444" y="0"/>
            <a:ext cx="609711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56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OUR</a:t>
            </a:r>
            <a:br>
              <a:rPr lang="en" dirty="0"/>
            </a:br>
            <a:r>
              <a:rPr lang="en" dirty="0"/>
              <a:t>CONTENT</a:t>
            </a:r>
            <a:endParaRPr dirty="0"/>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83775" y="11478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dirty="0">
                <a:solidFill>
                  <a:schemeClr val="lt2"/>
                </a:solidFill>
                <a:latin typeface="Fira Sans Condensed Light"/>
                <a:ea typeface="Fira Sans Condensed Light"/>
                <a:cs typeface="Fira Sans Condensed Light"/>
                <a:sym typeface="Fira Sans Condensed Light"/>
              </a:rPr>
              <a:t>S</a:t>
            </a:r>
            <a:r>
              <a:rPr lang="en" dirty="0">
                <a:solidFill>
                  <a:schemeClr val="lt2"/>
                </a:solidFill>
                <a:latin typeface="Fira Sans Condensed Light"/>
                <a:ea typeface="Fira Sans Condensed Light"/>
                <a:cs typeface="Fira Sans Condensed Light"/>
                <a:sym typeface="Fira Sans Condensed Light"/>
              </a:rPr>
              <a:t>upervised Learning</a:t>
            </a:r>
            <a:endParaRPr dirty="0">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1478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1</a:t>
            </a: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6256025" y="1888950"/>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lt2"/>
                </a:solidFill>
                <a:latin typeface="Fira Sans Condensed Light"/>
                <a:ea typeface="Fira Sans Condensed Light"/>
                <a:cs typeface="Fira Sans Condensed Light"/>
                <a:sym typeface="Fira Sans Condensed Light"/>
              </a:rPr>
              <a:t>D</a:t>
            </a:r>
            <a:r>
              <a:rPr lang="en" dirty="0">
                <a:solidFill>
                  <a:schemeClr val="lt2"/>
                </a:solidFill>
                <a:latin typeface="Fira Sans Condensed Light"/>
                <a:ea typeface="Fira Sans Condensed Light"/>
                <a:cs typeface="Fira Sans Condensed Light"/>
                <a:sym typeface="Fira Sans Condensed Light"/>
              </a:rPr>
              <a:t>eep Neural Networks</a:t>
            </a:r>
            <a:endParaRPr dirty="0">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6281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Dimensionality Reduction</a:t>
            </a:r>
            <a:endParaRPr dirty="0">
              <a:solidFill>
                <a:schemeClr val="lt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Unsupervised Learning</a:t>
            </a:r>
            <a:endParaRPr dirty="0">
              <a:solidFill>
                <a:schemeClr val="lt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1888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2</a:t>
            </a:r>
            <a:endParaRPr sz="2400" b="1" dirty="0">
              <a:solidFill>
                <a:schemeClr val="lt2"/>
              </a:solidFill>
              <a:latin typeface="Rajdhani"/>
              <a:ea typeface="Rajdhani"/>
              <a:cs typeface="Rajdhani"/>
              <a:sym typeface="Rajdhani"/>
            </a:endParaRPr>
          </a:p>
        </p:txBody>
      </p:sp>
      <p:sp>
        <p:nvSpPr>
          <p:cNvPr id="150" name="Google Shape;150;p28"/>
          <p:cNvSpPr txBox="1"/>
          <p:nvPr/>
        </p:nvSpPr>
        <p:spPr>
          <a:xfrm>
            <a:off x="6256025" y="26281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3</a:t>
            </a: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4</a:t>
            </a:r>
            <a:endParaRPr sz="2400" b="1" dirty="0">
              <a:solidFill>
                <a:schemeClr val="lt2"/>
              </a:solidFill>
              <a:latin typeface="Rajdhani"/>
              <a:ea typeface="Rajdhani"/>
              <a:cs typeface="Rajdhani"/>
              <a:sym typeface="Rajdhani"/>
            </a:endParaRPr>
          </a:p>
        </p:txBody>
      </p:sp>
      <p:cxnSp>
        <p:nvCxnSpPr>
          <p:cNvPr id="152" name="Google Shape;152;p28"/>
          <p:cNvCxnSpPr>
            <a:stCxn id="144" idx="3"/>
            <a:endCxn id="145" idx="1"/>
          </p:cNvCxnSpPr>
          <p:nvPr/>
        </p:nvCxnSpPr>
        <p:spPr>
          <a:xfrm>
            <a:off x="6047475" y="14610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6047475" y="22021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47475" y="294132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rot="10800000" flipH="1">
            <a:off x="6047475" y="3680625"/>
            <a:ext cx="208500" cy="18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5400" dirty="0"/>
              <a:t>SEQUENTIAL LEARNING</a:t>
            </a:r>
            <a:endParaRPr sz="5400" dirty="0"/>
          </a:p>
        </p:txBody>
      </p:sp>
      <p:sp>
        <p:nvSpPr>
          <p:cNvPr id="176" name="Google Shape;176;p30"/>
          <p:cNvSpPr txBox="1">
            <a:spLocks noGrp="1"/>
          </p:cNvSpPr>
          <p:nvPr>
            <p:ph type="title" idx="2"/>
          </p:nvPr>
        </p:nvSpPr>
        <p:spPr>
          <a:xfrm>
            <a:off x="4849170" y="1001125"/>
            <a:ext cx="2270958"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06</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10424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Sequential Learning</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2000" dirty="0">
                <a:solidFill>
                  <a:schemeClr val="lt2"/>
                </a:solidFill>
              </a:rPr>
              <a:t>Machine learning models that input or output data sequences are known as sequence models. Text streams, audio clips, video clips, time-series data, and other types of sequential data are examples of sequential data. Recurrent Neural Networks (RNNs) are a well-known method in sequence models. The analysis of sequential data such as text sentences, time-series, and other discrete sequence data prompted the development of Sequence Models. These models are better suited to handle sequential data, whereas Convolutional Neural Networks are better suited to treat spatial data.</a:t>
            </a:r>
            <a:endParaRPr sz="2000" dirty="0">
              <a:solidFill>
                <a:schemeClr val="lt2"/>
              </a:solidFill>
            </a:endParaRPr>
          </a:p>
        </p:txBody>
      </p:sp>
    </p:spTree>
    <p:extLst>
      <p:ext uri="{BB962C8B-B14F-4D97-AF65-F5344CB8AC3E}">
        <p14:creationId xmlns:p14="http://schemas.microsoft.com/office/powerpoint/2010/main" val="908090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7170" name="Picture 2" descr="DeepLearning series: Sequence Models | by Michele Cavaioni | Machine  Learning bites | Medium">
            <a:extLst>
              <a:ext uri="{FF2B5EF4-FFF2-40B4-BE49-F238E27FC236}">
                <a16:creationId xmlns:a16="http://schemas.microsoft.com/office/drawing/2014/main" id="{9AED21BC-69ED-FADE-5A11-B22ADACD2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00062"/>
            <a:ext cx="857250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86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t>Causal Inference</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07</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867915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Causal Inference</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2000" dirty="0">
                <a:solidFill>
                  <a:schemeClr val="lt2"/>
                </a:solidFill>
              </a:rPr>
              <a:t>Causality influence by which one event, process or state, a cause, contributes to the production of another event, process or state, an effect, where the cause is partly responsible for the effect, and the effect is partly dependent on the cause. First of all, it is key to better define this term. As humans, we often think in terms of cause and effect — if we understand why something happened, we can change our behavior to improve future outcomes. In other words, our goal is trying to learn causality from data (what was the cause and what was the effect). </a:t>
            </a:r>
          </a:p>
        </p:txBody>
      </p:sp>
    </p:spTree>
    <p:extLst>
      <p:ext uri="{BB962C8B-B14F-4D97-AF65-F5344CB8AC3E}">
        <p14:creationId xmlns:p14="http://schemas.microsoft.com/office/powerpoint/2010/main" val="2843269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9218" name="Picture 2" descr="Why Causality in Machine Learning is an Problem?">
            <a:extLst>
              <a:ext uri="{FF2B5EF4-FFF2-40B4-BE49-F238E27FC236}">
                <a16:creationId xmlns:a16="http://schemas.microsoft.com/office/drawing/2014/main" id="{687FF755-D34F-9096-F71E-BB1CF3A08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91" y="0"/>
            <a:ext cx="77120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831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4400" dirty="0"/>
              <a:t>Reinforcement Learning</a:t>
            </a:r>
            <a:endParaRPr sz="4400" dirty="0"/>
          </a:p>
        </p:txBody>
      </p:sp>
      <p:sp>
        <p:nvSpPr>
          <p:cNvPr id="176" name="Google Shape;176;p30"/>
          <p:cNvSpPr txBox="1">
            <a:spLocks noGrp="1"/>
          </p:cNvSpPr>
          <p:nvPr>
            <p:ph type="title" idx="2"/>
          </p:nvPr>
        </p:nvSpPr>
        <p:spPr>
          <a:xfrm>
            <a:off x="4849170" y="1001125"/>
            <a:ext cx="2551374"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08</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512407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Reinforcement Learning</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2000" dirty="0">
                <a:solidFill>
                  <a:schemeClr val="lt2"/>
                </a:solidFill>
              </a:rPr>
              <a:t>Reinforcement learning is an area of Machine Learning. It is about taking suitable action to maximize reward in a particular situation. It is employed by various software and machines to find the best possible behavior or path it should take in a specific situation. Reinforcement learning differs from supervised learning in a way that in supervised learning the training data has the answer key with it so the model is trained with the correct answer itself whereas in reinforcement learning, there is no answer but the reinforcement agent decides what to do to perform the given task. In the absence of a training dataset, it is bound to learn from its experience. </a:t>
            </a:r>
            <a:endParaRPr sz="2000" dirty="0">
              <a:solidFill>
                <a:schemeClr val="lt2"/>
              </a:solidFill>
            </a:endParaRPr>
          </a:p>
        </p:txBody>
      </p:sp>
    </p:spTree>
    <p:extLst>
      <p:ext uri="{BB962C8B-B14F-4D97-AF65-F5344CB8AC3E}">
        <p14:creationId xmlns:p14="http://schemas.microsoft.com/office/powerpoint/2010/main" val="156723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8194" name="Picture 2" descr="The very basics of Reinforcement Learning | by Aneek Das | Becoming Human:  Artificial Intelligence Magazine">
            <a:extLst>
              <a:ext uri="{FF2B5EF4-FFF2-40B4-BE49-F238E27FC236}">
                <a16:creationId xmlns:a16="http://schemas.microsoft.com/office/drawing/2014/main" id="{B722B3C4-7ACD-9013-613A-62642A9D0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069" y="204787"/>
            <a:ext cx="6686550"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175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85344" y="1418700"/>
            <a:ext cx="8973312"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“Predicting the future isn’t magic, it’s artificial intelligence”</a:t>
            </a:r>
            <a:endParaRPr sz="5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OUR</a:t>
            </a:r>
            <a:br>
              <a:rPr lang="en" dirty="0"/>
            </a:br>
            <a:r>
              <a:rPr lang="en" dirty="0"/>
              <a:t>CONTENT</a:t>
            </a:r>
            <a:endParaRPr dirty="0"/>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83775" y="11478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dirty="0">
                <a:solidFill>
                  <a:schemeClr val="lt2"/>
                </a:solidFill>
                <a:latin typeface="Fira Sans Condensed Light"/>
                <a:ea typeface="Fira Sans Condensed Light"/>
                <a:cs typeface="Fira Sans Condensed Light"/>
                <a:sym typeface="Fira Sans Condensed Light"/>
              </a:rPr>
              <a:t>Probabilistic Graphical Models</a:t>
            </a:r>
            <a:endParaRPr dirty="0">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1478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5</a:t>
            </a: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6256025" y="1888950"/>
            <a:ext cx="2063700" cy="62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lt2"/>
                </a:solidFill>
                <a:latin typeface="Fira Sans Condensed Light"/>
                <a:ea typeface="Fira Sans Condensed Light"/>
                <a:cs typeface="Fira Sans Condensed Light"/>
                <a:sym typeface="Fira Sans Condensed Light"/>
              </a:rPr>
              <a:t>Sequential Learning</a:t>
            </a:r>
            <a:endParaRPr dirty="0">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6281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Casual Inference</a:t>
            </a:r>
            <a:endParaRPr dirty="0">
              <a:solidFill>
                <a:schemeClr val="lt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Reinforcement Learning</a:t>
            </a:r>
            <a:endParaRPr dirty="0">
              <a:solidFill>
                <a:schemeClr val="lt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1888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6</a:t>
            </a:r>
            <a:endParaRPr sz="2400" b="1" dirty="0">
              <a:solidFill>
                <a:schemeClr val="lt2"/>
              </a:solidFill>
              <a:latin typeface="Rajdhani"/>
              <a:ea typeface="Rajdhani"/>
              <a:cs typeface="Rajdhani"/>
              <a:sym typeface="Rajdhani"/>
            </a:endParaRPr>
          </a:p>
        </p:txBody>
      </p:sp>
      <p:sp>
        <p:nvSpPr>
          <p:cNvPr id="150" name="Google Shape;150;p28"/>
          <p:cNvSpPr txBox="1"/>
          <p:nvPr/>
        </p:nvSpPr>
        <p:spPr>
          <a:xfrm>
            <a:off x="6256025" y="26281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7</a:t>
            </a: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8</a:t>
            </a:r>
            <a:endParaRPr sz="2400" b="1" dirty="0">
              <a:solidFill>
                <a:schemeClr val="lt2"/>
              </a:solidFill>
              <a:latin typeface="Rajdhani"/>
              <a:ea typeface="Rajdhani"/>
              <a:cs typeface="Rajdhani"/>
              <a:sym typeface="Rajdhani"/>
            </a:endParaRPr>
          </a:p>
        </p:txBody>
      </p:sp>
      <p:cxnSp>
        <p:nvCxnSpPr>
          <p:cNvPr id="152" name="Google Shape;152;p28"/>
          <p:cNvCxnSpPr>
            <a:stCxn id="144" idx="3"/>
            <a:endCxn id="145" idx="1"/>
          </p:cNvCxnSpPr>
          <p:nvPr/>
        </p:nvCxnSpPr>
        <p:spPr>
          <a:xfrm>
            <a:off x="6047475" y="14610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6047475" y="22021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47475" y="294132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rot="10800000" flipH="1">
            <a:off x="6047475" y="3680625"/>
            <a:ext cx="208500" cy="180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32330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8" name="Google Shape;1768;p46">
            <a:extLst>
              <a:ext uri="{FF2B5EF4-FFF2-40B4-BE49-F238E27FC236}">
                <a16:creationId xmlns:a16="http://schemas.microsoft.com/office/drawing/2014/main" id="{CDF08903-C315-AF41-86F2-0C0DE58B21A5}"/>
              </a:ext>
            </a:extLst>
          </p:cNvPr>
          <p:cNvSpPr txBox="1">
            <a:spLocks/>
          </p:cNvSpPr>
          <p:nvPr/>
        </p:nvSpPr>
        <p:spPr>
          <a:xfrm>
            <a:off x="2440080" y="1635962"/>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IN" sz="7200" dirty="0"/>
              <a:t>THANKS!</a:t>
            </a:r>
          </a:p>
        </p:txBody>
      </p:sp>
      <p:pic>
        <p:nvPicPr>
          <p:cNvPr id="10" name="Google Shape;1794;p47">
            <a:extLst>
              <a:ext uri="{FF2B5EF4-FFF2-40B4-BE49-F238E27FC236}">
                <a16:creationId xmlns:a16="http://schemas.microsoft.com/office/drawing/2014/main" id="{B29BF2D5-C242-0448-FDAD-EF72F31EB04A}"/>
              </a:ext>
            </a:extLst>
          </p:cNvPr>
          <p:cNvPicPr preferRelativeResize="0"/>
          <p:nvPr/>
        </p:nvPicPr>
        <p:blipFill rotWithShape="1">
          <a:blip r:embed="rId4">
            <a:alphaModFix/>
          </a:blip>
          <a:srcRect l="25302" r="25297"/>
          <a:stretch/>
        </p:blipFill>
        <p:spPr>
          <a:xfrm>
            <a:off x="5927318" y="1198334"/>
            <a:ext cx="2845450" cy="3240024"/>
          </a:xfrm>
          <a:prstGeom prst="rect">
            <a:avLst/>
          </a:prstGeom>
          <a:noFill/>
          <a:ln>
            <a:noFill/>
          </a:ln>
        </p:spPr>
      </p:pic>
      <p:pic>
        <p:nvPicPr>
          <p:cNvPr id="11" name="Google Shape;1793;p47">
            <a:extLst>
              <a:ext uri="{FF2B5EF4-FFF2-40B4-BE49-F238E27FC236}">
                <a16:creationId xmlns:a16="http://schemas.microsoft.com/office/drawing/2014/main" id="{81120C72-9AF5-01A1-3969-B1D64994FA24}"/>
              </a:ext>
            </a:extLst>
          </p:cNvPr>
          <p:cNvPicPr preferRelativeResize="0"/>
          <p:nvPr/>
        </p:nvPicPr>
        <p:blipFill>
          <a:blip r:embed="rId5">
            <a:alphaModFix/>
          </a:blip>
          <a:stretch>
            <a:fillRect/>
          </a:stretch>
        </p:blipFill>
        <p:spPr>
          <a:xfrm>
            <a:off x="65464" y="2597882"/>
            <a:ext cx="3189475" cy="1840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Before We Started</a:t>
            </a:r>
            <a:endParaRPr dirty="0"/>
          </a:p>
        </p:txBody>
      </p:sp>
      <p:grpSp>
        <p:nvGrpSpPr>
          <p:cNvPr id="407" name="Google Shape;407;p32"/>
          <p:cNvGrpSpPr/>
          <p:nvPr/>
        </p:nvGrpSpPr>
        <p:grpSpPr>
          <a:xfrm>
            <a:off x="3466895" y="1903046"/>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2"/>
          <p:cNvSpPr txBox="1">
            <a:spLocks noGrp="1"/>
          </p:cNvSpPr>
          <p:nvPr>
            <p:ph type="subTitle" idx="4294967295"/>
          </p:nvPr>
        </p:nvSpPr>
        <p:spPr>
          <a:xfrm>
            <a:off x="860625" y="2337500"/>
            <a:ext cx="2208600" cy="701400"/>
          </a:xfrm>
          <a:prstGeom prst="rect">
            <a:avLst/>
          </a:prstGeom>
        </p:spPr>
        <p:txBody>
          <a:bodyPr spcFirstLastPara="1" wrap="square" lIns="91425" tIns="182875" rIns="91425" bIns="91425" anchor="t" anchorCtr="0">
            <a:noAutofit/>
          </a:bodyPr>
          <a:lstStyle/>
          <a:p>
            <a:pPr marL="0" lvl="0" indent="0" algn="r" rtl="0">
              <a:lnSpc>
                <a:spcPct val="100000"/>
              </a:lnSpc>
              <a:spcBef>
                <a:spcPts val="0"/>
              </a:spcBef>
              <a:spcAft>
                <a:spcPts val="1600"/>
              </a:spcAft>
              <a:buNone/>
            </a:pPr>
            <a:r>
              <a:rPr lang="en" sz="1400" dirty="0"/>
              <a:t>Use labeled datasets to train an algorithm</a:t>
            </a:r>
            <a:endParaRPr sz="1400" dirty="0"/>
          </a:p>
        </p:txBody>
      </p:sp>
      <p:sp>
        <p:nvSpPr>
          <p:cNvPr id="634" name="Google Shape;634;p32"/>
          <p:cNvSpPr txBox="1">
            <a:spLocks noGrp="1"/>
          </p:cNvSpPr>
          <p:nvPr>
            <p:ph type="subTitle" idx="4294967295"/>
          </p:nvPr>
        </p:nvSpPr>
        <p:spPr>
          <a:xfrm>
            <a:off x="6074974" y="1697138"/>
            <a:ext cx="22086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 sz="1400" dirty="0"/>
              <a:t>Use unlabeled datasets to train an algorithm</a:t>
            </a:r>
            <a:endParaRPr sz="1400" dirty="0"/>
          </a:p>
        </p:txBody>
      </p:sp>
      <p:sp>
        <p:nvSpPr>
          <p:cNvPr id="635" name="Google Shape;635;p32"/>
          <p:cNvSpPr txBox="1">
            <a:spLocks noGrp="1"/>
          </p:cNvSpPr>
          <p:nvPr>
            <p:ph type="subTitle" idx="4294967295"/>
          </p:nvPr>
        </p:nvSpPr>
        <p:spPr>
          <a:xfrm>
            <a:off x="6074974" y="3294263"/>
            <a:ext cx="22086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 sz="1400" dirty="0"/>
              <a:t>Hit and trial to train an algorithm</a:t>
            </a:r>
            <a:endParaRPr sz="1400" dirty="0"/>
          </a:p>
        </p:txBody>
      </p:sp>
      <p:cxnSp>
        <p:nvCxnSpPr>
          <p:cNvPr id="636" name="Google Shape;636;p32"/>
          <p:cNvCxnSpPr>
            <a:stCxn id="634" idx="1"/>
          </p:cNvCxnSpPr>
          <p:nvPr/>
        </p:nvCxnSpPr>
        <p:spPr>
          <a:xfrm flipH="1">
            <a:off x="5172574" y="2047838"/>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7" name="Google Shape;637;p32"/>
          <p:cNvCxnSpPr>
            <a:stCxn id="635" idx="1"/>
          </p:cNvCxnSpPr>
          <p:nvPr/>
        </p:nvCxnSpPr>
        <p:spPr>
          <a:xfrm rot="10800000">
            <a:off x="4590274" y="3202463"/>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8" name="Google Shape;638;p32"/>
          <p:cNvCxnSpPr>
            <a:stCxn id="633" idx="3"/>
          </p:cNvCxnSpPr>
          <p:nvPr/>
        </p:nvCxnSpPr>
        <p:spPr>
          <a:xfrm>
            <a:off x="3069225" y="2688200"/>
            <a:ext cx="841800" cy="0"/>
          </a:xfrm>
          <a:prstGeom prst="straightConnector1">
            <a:avLst/>
          </a:prstGeom>
          <a:noFill/>
          <a:ln w="19050" cap="flat" cmpd="sng">
            <a:solidFill>
              <a:schemeClr val="lt2"/>
            </a:solidFill>
            <a:prstDash val="solid"/>
            <a:round/>
            <a:headEnd type="oval" w="med" len="med"/>
            <a:tailEnd type="none" w="med" len="med"/>
          </a:ln>
        </p:spPr>
      </p:cxnSp>
      <p:sp>
        <p:nvSpPr>
          <p:cNvPr id="639" name="Google Shape;639;p32"/>
          <p:cNvSpPr txBox="1">
            <a:spLocks noGrp="1"/>
          </p:cNvSpPr>
          <p:nvPr>
            <p:ph type="subTitle" idx="4294967295"/>
          </p:nvPr>
        </p:nvSpPr>
        <p:spPr>
          <a:xfrm>
            <a:off x="860625" y="1968536"/>
            <a:ext cx="2208600" cy="496500"/>
          </a:xfrm>
          <a:prstGeom prst="rect">
            <a:avLst/>
          </a:prstGeom>
        </p:spPr>
        <p:txBody>
          <a:bodyPr spcFirstLastPara="1" wrap="square" lIns="91425" tIns="274300" rIns="91425" bIns="91425" anchor="t" anchorCtr="0">
            <a:noAutofit/>
          </a:bodyPr>
          <a:lstStyle/>
          <a:p>
            <a:pPr marL="0" lvl="0" indent="0" algn="r" rtl="0">
              <a:spcBef>
                <a:spcPts val="0"/>
              </a:spcBef>
              <a:spcAft>
                <a:spcPts val="1600"/>
              </a:spcAft>
              <a:buNone/>
            </a:pPr>
            <a:r>
              <a:rPr lang="en" sz="1600" b="1" dirty="0">
                <a:latin typeface="Rajdhani"/>
                <a:ea typeface="Rajdhani"/>
                <a:cs typeface="Rajdhani"/>
                <a:sym typeface="Rajdhani"/>
              </a:rPr>
              <a:t>Supervised Learning</a:t>
            </a:r>
            <a:endParaRPr sz="1600" b="1" dirty="0">
              <a:latin typeface="Rajdhani"/>
              <a:ea typeface="Rajdhani"/>
              <a:cs typeface="Rajdhani"/>
              <a:sym typeface="Rajdhani"/>
            </a:endParaRPr>
          </a:p>
        </p:txBody>
      </p:sp>
      <p:sp>
        <p:nvSpPr>
          <p:cNvPr id="640" name="Google Shape;640;p32"/>
          <p:cNvSpPr txBox="1">
            <a:spLocks noGrp="1"/>
          </p:cNvSpPr>
          <p:nvPr>
            <p:ph type="subTitle" idx="4294967295"/>
          </p:nvPr>
        </p:nvSpPr>
        <p:spPr>
          <a:xfrm>
            <a:off x="6074975" y="1328160"/>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600" b="1" dirty="0">
                <a:latin typeface="Rajdhani"/>
                <a:ea typeface="Rajdhani"/>
                <a:cs typeface="Rajdhani"/>
                <a:sym typeface="Rajdhani"/>
              </a:rPr>
              <a:t>Unsupervised Learning</a:t>
            </a:r>
            <a:endParaRPr sz="1600" b="1" dirty="0">
              <a:latin typeface="Rajdhani"/>
              <a:ea typeface="Rajdhani"/>
              <a:cs typeface="Rajdhani"/>
              <a:sym typeface="Rajdhani"/>
            </a:endParaRPr>
          </a:p>
        </p:txBody>
      </p:sp>
      <p:sp>
        <p:nvSpPr>
          <p:cNvPr id="641" name="Google Shape;641;p32"/>
          <p:cNvSpPr txBox="1">
            <a:spLocks noGrp="1"/>
          </p:cNvSpPr>
          <p:nvPr>
            <p:ph type="subTitle" idx="4294967295"/>
          </p:nvPr>
        </p:nvSpPr>
        <p:spPr>
          <a:xfrm>
            <a:off x="6074975" y="2925285"/>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600" b="1" dirty="0">
                <a:latin typeface="Rajdhani"/>
                <a:ea typeface="Rajdhani"/>
                <a:cs typeface="Rajdhani"/>
                <a:sym typeface="Rajdhani"/>
              </a:rPr>
              <a:t>Reinforcement Learning</a:t>
            </a:r>
            <a:endParaRPr sz="1600" b="1" dirty="0">
              <a:latin typeface="Rajdhani"/>
              <a:ea typeface="Rajdhani"/>
              <a:cs typeface="Rajdhani"/>
              <a:sym typeface="Rajdhani"/>
            </a:endParaRPr>
          </a:p>
        </p:txBody>
      </p:sp>
    </p:spTree>
    <p:extLst>
      <p:ext uri="{BB962C8B-B14F-4D97-AF65-F5344CB8AC3E}">
        <p14:creationId xmlns:p14="http://schemas.microsoft.com/office/powerpoint/2010/main" val="181716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400" dirty="0"/>
              <a:t>SUPERVISED LEARNING</a:t>
            </a:r>
            <a:endParaRPr sz="5400"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25466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Supervised Learning</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2000" b="0" i="0" dirty="0">
                <a:solidFill>
                  <a:srgbClr val="FFFFFF"/>
                </a:solidFill>
                <a:effectLst/>
                <a:latin typeface="urw-din"/>
              </a:rPr>
              <a:t>Supervised learning, as the name indicates, has the presence of a supervisor as a teacher. Basically supervised learning is when we teach or train the machine using data that is well labelled. Which means some data is already tagged with the correct answer. After that, the machine is provided with a new set of examples(data) so that the supervised learning algorithm analyses the training data(set of training examples) and produces a correct outcome from labelled data.</a:t>
            </a:r>
            <a:endParaRPr sz="2000" dirty="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08"/>
        <p:cNvGrpSpPr/>
        <p:nvPr/>
      </p:nvGrpSpPr>
      <p:grpSpPr>
        <a:xfrm>
          <a:off x="0" y="0"/>
          <a:ext cx="0" cy="0"/>
          <a:chOff x="0" y="0"/>
          <a:chExt cx="0" cy="0"/>
        </a:xfrm>
      </p:grpSpPr>
      <p:pic>
        <p:nvPicPr>
          <p:cNvPr id="2052" name="Picture 4" descr="Supervised Machine learning - Javatpoint">
            <a:extLst>
              <a:ext uri="{FF2B5EF4-FFF2-40B4-BE49-F238E27FC236}">
                <a16:creationId xmlns:a16="http://schemas.microsoft.com/office/drawing/2014/main" id="{315200CA-B26B-55B8-948D-9734A5CFD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492" y="729996"/>
            <a:ext cx="7367016" cy="3683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7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5400" dirty="0"/>
              <a:t>DEEP NEURAL NETWORKS</a:t>
            </a:r>
            <a:endParaRPr sz="5400"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68036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Deep Neura</a:t>
            </a:r>
            <a:r>
              <a:rPr lang="en-US" dirty="0"/>
              <a:t>l Networks</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r>
              <a:rPr lang="en-US" sz="2000" dirty="0">
                <a:solidFill>
                  <a:schemeClr val="lt2"/>
                </a:solidFill>
              </a:rPr>
              <a:t>A deep neural network (DNN) is an ANN with multiple hidden layers between the input and output layers. Similar to shallow ANNs, DNNs can model complex non-linear relationships.</a:t>
            </a:r>
          </a:p>
          <a:p>
            <a:pPr marL="0" lvl="0" indent="0" algn="l" rtl="0">
              <a:spcBef>
                <a:spcPts val="1600"/>
              </a:spcBef>
              <a:spcAft>
                <a:spcPts val="1600"/>
              </a:spcAft>
              <a:buNone/>
            </a:pPr>
            <a:r>
              <a:rPr lang="en-US" sz="2000" dirty="0">
                <a:solidFill>
                  <a:schemeClr val="lt2"/>
                </a:solidFill>
              </a:rPr>
              <a:t> The main purpose of a neural network is to receive a set of inputs, perform progressively complex calculations on them, and give output to solve real world problems like classification. We restrict ourselves to feed forward neural networks.</a:t>
            </a:r>
          </a:p>
        </p:txBody>
      </p:sp>
    </p:spTree>
    <p:extLst>
      <p:ext uri="{BB962C8B-B14F-4D97-AF65-F5344CB8AC3E}">
        <p14:creationId xmlns:p14="http://schemas.microsoft.com/office/powerpoint/2010/main" val="2087444540"/>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908</Words>
  <Application>Microsoft Office PowerPoint</Application>
  <PresentationFormat>On-screen Show (16:9)</PresentationFormat>
  <Paragraphs>63</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urw-din</vt:lpstr>
      <vt:lpstr>Arial</vt:lpstr>
      <vt:lpstr>Rajdhani</vt:lpstr>
      <vt:lpstr>Anton</vt:lpstr>
      <vt:lpstr>Advent Pro Light</vt:lpstr>
      <vt:lpstr>Fira Sans Condensed Light</vt:lpstr>
      <vt:lpstr>Ai Tech Agency by Slidesgo</vt:lpstr>
      <vt:lpstr>ML  Summer School</vt:lpstr>
      <vt:lpstr>OUR CONTENT</vt:lpstr>
      <vt:lpstr>OUR CONTENT</vt:lpstr>
      <vt:lpstr>Before We Started</vt:lpstr>
      <vt:lpstr>SUPERVISED LEARNING</vt:lpstr>
      <vt:lpstr>Supervised Learning</vt:lpstr>
      <vt:lpstr>PowerPoint Presentation</vt:lpstr>
      <vt:lpstr>DEEP NEURAL NETWORKS</vt:lpstr>
      <vt:lpstr>Deep Neural Networks</vt:lpstr>
      <vt:lpstr>PowerPoint Presentation</vt:lpstr>
      <vt:lpstr>DIMENTIONALITY REDUCTION</vt:lpstr>
      <vt:lpstr>Dimensionality Reduction</vt:lpstr>
      <vt:lpstr>PowerPoint Presentation</vt:lpstr>
      <vt:lpstr>UNSUPERVISED LEARNING</vt:lpstr>
      <vt:lpstr>Unsupervised Learning</vt:lpstr>
      <vt:lpstr>PowerPoint Presentation</vt:lpstr>
      <vt:lpstr>PROBABLISTIC GRAPHICAL MODEL</vt:lpstr>
      <vt:lpstr>Probabilistic Graphical Model</vt:lpstr>
      <vt:lpstr>PowerPoint Presentation</vt:lpstr>
      <vt:lpstr>SEQUENTIAL LEARNING</vt:lpstr>
      <vt:lpstr>Sequential Learning</vt:lpstr>
      <vt:lpstr>PowerPoint Presentation</vt:lpstr>
      <vt:lpstr>Causal Inference</vt:lpstr>
      <vt:lpstr>Causal Inference</vt:lpstr>
      <vt:lpstr>PowerPoint Presentation</vt:lpstr>
      <vt:lpstr>Reinforcement Learning</vt:lpstr>
      <vt:lpstr>Reinforcement Learning</vt:lpstr>
      <vt:lpstr>PowerPoint Presentation</vt:lpstr>
      <vt:lpstr>“Predicting the future isn’t magic, it’s artificial intelligence”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Summer School</dc:title>
  <cp:lastModifiedBy>Dhananjay Porwal</cp:lastModifiedBy>
  <cp:revision>3</cp:revision>
  <cp:lastPrinted>2022-11-20T13:09:56Z</cp:lastPrinted>
  <dcterms:modified xsi:type="dcterms:W3CDTF">2022-11-20T13:20:22Z</dcterms:modified>
</cp:coreProperties>
</file>